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modernComment_114_474883A.xml" ContentType="application/vnd.ms-powerpoint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58" r:id="rId5"/>
    <p:sldId id="275" r:id="rId6"/>
    <p:sldId id="274" r:id="rId7"/>
    <p:sldId id="278" r:id="rId8"/>
    <p:sldId id="272" r:id="rId9"/>
    <p:sldId id="271" r:id="rId10"/>
    <p:sldId id="276" r:id="rId11"/>
    <p:sldId id="261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582667-6102-27E7-ED8E-01A166EB4B6B}" name="Guest User" initials="GU" userId="Guest User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503579-8A06-E069-A643-EBA1D90FA4C9}" v="1411" dt="2024-08-13T12:06:53.345"/>
    <p1510:client id="{01543F2A-9CF0-3202-6D82-EE660431F620}" v="4" dt="2024-08-14T01:49:45.064"/>
    <p1510:client id="{5140BBDE-3F7B-13B5-5C09-1B567FA15FDE}" v="46" dt="2024-08-13T19:41:22.080"/>
    <p1510:client id="{614E087F-5B9B-DB42-1716-CEADC771013E}" v="288" dt="2024-08-13T00:15:47.511"/>
    <p1510:client id="{75F3C7EB-BE78-E2DD-21AE-238AAF82BA01}" v="105" dt="2024-08-12T23:28:47.756"/>
    <p1510:client id="{96C17204-F7F9-099E-DE64-4A9097EE3D25}" v="3" dt="2024-08-14T01:36:23.831"/>
    <p1510:client id="{9AFA4417-9D37-84EE-A501-D9A964E16A7E}" v="19" dt="2024-08-13T22:13:51.747"/>
    <p1510:client id="{A61B7060-F4F1-917B-BB83-2417163D2A8A}" v="4" dt="2024-08-13T01:47:05.907"/>
    <p1510:client id="{AEFD5320-E8A9-05D7-0E63-DF3E5C089CD6}" v="171" dt="2024-08-12T03:34:56.493"/>
    <p1510:client id="{B6E06476-5966-D017-4E01-85D65CFDCA42}" v="672" dt="2024-08-14T00:20:44.704"/>
    <p1510:client id="{BD07BFD3-CCD0-A5E6-65CF-7090C288050F}" v="329" dt="2024-08-13T06:35:57.606"/>
    <p1510:client id="{C99191EA-B99B-AE80-8C77-24BD8C20D62B}" v="14" dt="2024-08-13T06:46:35.210"/>
    <p1510:client id="{D4A0FD50-6D75-8310-6907-A9525647EB9F}" v="137" dt="2024-08-12T23:15:15.564"/>
    <p1510:client id="{D8E02DB4-A57C-589F-8F17-0A2D16B5436E}" v="6" dt="2024-08-13T23:29:43.394"/>
    <p1510:client id="{E10D7F16-1A5B-C24C-FC63-9DA0B3CA3607}" v="196" dt="2024-08-13T02:35:44.152"/>
    <p1510:client id="{F1AFE3EE-E53B-D8E3-774F-3B6A88D81C68}" v="3" dt="2024-08-14T01:12:48.6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modernComment_114_474883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D3ACDAA-44C9-4049-BEF5-446D4682A3F2}" authorId="{95582667-6102-27E7-ED8E-01A166EB4B6B}" created="2024-08-12T23:34:32.448">
    <pc:sldMkLst xmlns:pc="http://schemas.microsoft.com/office/powerpoint/2013/main/command">
      <pc:docMk/>
      <pc:sldMk cId="74745914" sldId="276"/>
    </pc:sldMkLst>
    <p188:replyLst>
      <p188:reply id="{AFA8F27C-3566-49F3-9B7C-2DBB8F71BF1F}" authorId="{95582667-6102-27E7-ED8E-01A166EB4B6B}" created="2024-08-13T01:34:07.053">
        <p188:txBody>
          <a:bodyPr/>
          <a:lstStyle/>
          <a:p>
            <a:r>
              <a:rPr lang="en-US"/>
              <a:t>HTTP://127.0.0.1:5500/TRAFFIC_COLLISIONS_PROJECT4/INDEX.HTML</a:t>
            </a:r>
          </a:p>
        </p188:txBody>
      </p188:reply>
    </p188:replyLst>
    <p188:txBody>
      <a:bodyPr/>
      <a:lstStyle/>
      <a:p>
        <a:r>
          <a:rPr lang="en-US"/>
          <a:t>Nicole</a:t>
        </a:r>
      </a:p>
    </p188:txBody>
  </p188:cm>
</p188:cmLst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A5153-839E-4327-8A8A-1231DD1561FC}" type="datetimeFigureOut">
              <a:t>8/13/2024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D5F24-21A1-4915-9F3B-8E341A708B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597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Opening speech by Nicole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D5F24-21A1-4915-9F3B-8E341A708BC1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4814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spcBef>
                <a:spcPts val="1000"/>
              </a:spcBef>
              <a:buFont typeface="'Wingdings 3',Sans-Serif"/>
              <a:buChar char=""/>
            </a:pPr>
            <a:r>
              <a:rPr lang="en-US">
                <a:cs typeface="Calibri"/>
              </a:rPr>
              <a:t>Mary- </a:t>
            </a:r>
            <a:r>
              <a:rPr lang="en-US"/>
              <a:t>Expand the data collection to federal and international sources</a:t>
            </a:r>
          </a:p>
          <a:p>
            <a:pPr marL="285750" indent="-285750">
              <a:spcBef>
                <a:spcPts val="1000"/>
              </a:spcBef>
              <a:buFont typeface="'Wingdings 3',Sans-Serif"/>
              <a:buChar char=""/>
            </a:pPr>
            <a:r>
              <a:rPr lang="en-US"/>
              <a:t>Create a 'Safest Rout' app for trip planning which will include consideration of weather conditions and time of day for your trip</a:t>
            </a:r>
          </a:p>
          <a:p>
            <a:pPr marL="285750" indent="-285750">
              <a:spcBef>
                <a:spcPts val="1000"/>
              </a:spcBef>
              <a:buFont typeface="'Wingdings 3',Sans-Serif"/>
              <a:buChar char=""/>
            </a:pPr>
            <a:r>
              <a:rPr lang="en-US"/>
              <a:t>Working with government agencies using our data to develop traffic safety improvement recommendations for their most dangerous roads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D5F24-21A1-4915-9F3B-8E341A708BC1}" type="slidenum"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9031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Mary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D5F24-21A1-4915-9F3B-8E341A708BC1}" type="slidenum"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961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Nicole-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D5F24-21A1-4915-9F3B-8E341A708BC1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41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Nicole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D5F24-21A1-4915-9F3B-8E341A708BC1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355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https://www.nhtsa.gov/file-downloads?p=nhtsa/downloads/FARS/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D5F24-21A1-4915-9F3B-8E341A708BC1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1507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>
                <a:cs typeface="Calibri"/>
              </a:rPr>
              <a:t>Kimberly- </a:t>
            </a:r>
            <a:r>
              <a:rPr lang="en-US" b="1"/>
              <a:t>K-Means Clustering Analysis:</a:t>
            </a:r>
            <a:endParaRPr lang="en-US"/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b="1"/>
              <a:t>Model Definition:</a:t>
            </a:r>
            <a:endParaRPr lang="en-US"/>
          </a:p>
          <a:p>
            <a:pPr marL="628650" lvl="1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A K-means model was defined with 3 clusters and fitted to the scaled data.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b="1"/>
              <a:t>Prediction:</a:t>
            </a:r>
            <a:endParaRPr lang="en-US"/>
          </a:p>
          <a:p>
            <a:pPr marL="628650" lvl="1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The model predicted cluster assignments for each data point, and these were added as a new column labeled "Collisions" in the </a:t>
            </a:r>
            <a:r>
              <a:rPr lang="en-US" err="1"/>
              <a:t>DataFrame</a:t>
            </a:r>
            <a:r>
              <a:rPr lang="en-US"/>
              <a:t>.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b="1"/>
              <a:t>Elbow Curve Visualization:</a:t>
            </a:r>
            <a:endParaRPr lang="en-US"/>
          </a:p>
          <a:p>
            <a:pPr marL="628650" lvl="1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An Elbow Curve was plotted to evaluate the inertia for different numbers of clusters (k), helping identify the optimal k where inertia levels off.</a:t>
            </a:r>
          </a:p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b="1"/>
              <a:t>Geographical Clustering Plot:</a:t>
            </a:r>
            <a:endParaRPr lang="en-US"/>
          </a:p>
          <a:p>
            <a:pPr marL="628650" lvl="1" indent="-1714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/>
              <a:t>A scatter plot visualized the clusters on a map based on latitude and longitude, with different colors representing different clusters, helping to identify distinct geographical segments.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D5F24-21A1-4915-9F3B-8E341A708BC1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86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Mary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D5F24-21A1-4915-9F3B-8E341A708BC1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721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Mary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D5F24-21A1-4915-9F3B-8E341A708BC1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91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Nicole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D5F24-21A1-4915-9F3B-8E341A708BC1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38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spcBef>
                <a:spcPts val="1000"/>
              </a:spcBef>
              <a:buFont typeface="Arial"/>
              <a:buChar char="•"/>
            </a:pPr>
            <a:r>
              <a:rPr lang="en-US">
                <a:cs typeface="Calibri"/>
              </a:rPr>
              <a:t>Mary-  </a:t>
            </a:r>
            <a:r>
              <a:rPr lang="en-US"/>
              <a:t>Accidents are more prevalent on weekdays, primarily due to higher traffic volumes during commuting hours.</a:t>
            </a:r>
          </a:p>
          <a:p>
            <a:pPr marL="171450" indent="-171450">
              <a:spcBef>
                <a:spcPts val="1000"/>
              </a:spcBef>
              <a:buFont typeface="Arial"/>
              <a:buChar char="•"/>
            </a:pPr>
            <a:r>
              <a:rPr lang="en-US"/>
              <a:t> The most common causes of traffic accidents include distracted driving, speeding, and driving under the influence of alcohol or drugs.</a:t>
            </a:r>
          </a:p>
          <a:p>
            <a:pPr marL="171450" indent="-171450">
              <a:spcBef>
                <a:spcPts val="1000"/>
              </a:spcBef>
              <a:buFont typeface="Arial"/>
              <a:buChar char="•"/>
            </a:pPr>
            <a:r>
              <a:rPr lang="en-US"/>
              <a:t>Adverse weather conditions, particularly rain and snow, significantly increase the likelihood of traffic accidents.</a:t>
            </a:r>
          </a:p>
          <a:p>
            <a:pPr marL="171450" indent="-171450">
              <a:spcBef>
                <a:spcPts val="1000"/>
              </a:spcBef>
              <a:buFont typeface="Arial"/>
              <a:buChar char="•"/>
            </a:pPr>
            <a:r>
              <a:rPr lang="en-US"/>
              <a:t> The majority of traffic accidents occur on city streets, where the density of intersections, pedestrians, and cyclists is higher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D5F24-21A1-4915-9F3B-8E341A708BC1}" type="slidenum"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471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18/10/relationships/comments" Target="../comments/modernComment_114_474883A.xm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33.png"/><Relationship Id="rId5" Type="http://schemas.openxmlformats.org/officeDocument/2006/relationships/image" Target="../media/image2.png"/><Relationship Id="rId10" Type="http://schemas.openxmlformats.org/officeDocument/2006/relationships/image" Target="../media/image32.png"/><Relationship Id="rId4" Type="http://schemas.openxmlformats.org/officeDocument/2006/relationships/image" Target="../media/image1.jpeg"/><Relationship Id="rId9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3F4807A-5068-4492-8025-D75F320E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0118A1-8C83-4195-CE04-0DFB85333E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3137" y="3920359"/>
            <a:ext cx="4218843" cy="2289478"/>
          </a:xfrm>
        </p:spPr>
        <p:txBody>
          <a:bodyPr>
            <a:normAutofit/>
          </a:bodyPr>
          <a:lstStyle/>
          <a:p>
            <a:pPr algn="ctr"/>
            <a:r>
              <a:rPr lang="en-US" sz="1800" b="0" i="0" u="none" strike="noStrike" cap="none">
                <a:solidFill>
                  <a:schemeClr val="tx1"/>
                </a:solidFill>
                <a:effectLst/>
                <a:latin typeface="American Typewriter"/>
              </a:rPr>
              <a:t>Aye Nyein Mon</a:t>
            </a:r>
          </a:p>
          <a:p>
            <a:pPr algn="ctr"/>
            <a:r>
              <a:rPr lang="en-US" sz="1800" b="0" i="0" u="none" strike="noStrike" cap="none">
                <a:solidFill>
                  <a:schemeClr val="tx1"/>
                </a:solidFill>
                <a:effectLst/>
                <a:latin typeface="American Typewriter"/>
              </a:rPr>
              <a:t>Duygu </a:t>
            </a:r>
            <a:r>
              <a:rPr lang="en-US" sz="1800" b="0" i="0" u="none" strike="noStrike" cap="none" err="1">
                <a:solidFill>
                  <a:schemeClr val="tx1"/>
                </a:solidFill>
                <a:effectLst/>
                <a:latin typeface="American Typewriter"/>
              </a:rPr>
              <a:t>Ozsoy</a:t>
            </a:r>
            <a:endParaRPr lang="en-US" sz="1800" cap="none">
              <a:solidFill>
                <a:schemeClr val="tx1"/>
              </a:solidFill>
              <a:latin typeface="American Typewriter"/>
            </a:endParaRPr>
          </a:p>
          <a:p>
            <a:pPr algn="ctr"/>
            <a:r>
              <a:rPr lang="en-US" sz="1800" b="0" i="0" u="none" strike="noStrike" cap="none">
                <a:solidFill>
                  <a:schemeClr val="tx1"/>
                </a:solidFill>
                <a:effectLst/>
                <a:latin typeface="American Typewriter"/>
              </a:rPr>
              <a:t>Kimberly Bonilla</a:t>
            </a:r>
          </a:p>
          <a:p>
            <a:pPr algn="ctr"/>
            <a:r>
              <a:rPr lang="en-US" sz="1800" b="0" i="0" u="none" strike="noStrike" cap="none">
                <a:solidFill>
                  <a:schemeClr val="tx1"/>
                </a:solidFill>
                <a:effectLst/>
                <a:latin typeface="American Typewriter"/>
              </a:rPr>
              <a:t>Mary Mackin</a:t>
            </a:r>
            <a:endParaRPr lang="en-US" sz="1800" cap="none">
              <a:solidFill>
                <a:schemeClr val="tx1"/>
              </a:solidFill>
              <a:latin typeface="American Typewriter"/>
            </a:endParaRPr>
          </a:p>
          <a:p>
            <a:pPr algn="ctr"/>
            <a:r>
              <a:rPr lang="en-US" sz="1800" b="0" i="0" u="none" strike="noStrike" cap="none">
                <a:solidFill>
                  <a:schemeClr val="tx1"/>
                </a:solidFill>
                <a:effectLst/>
                <a:latin typeface="American Typewriter"/>
              </a:rPr>
              <a:t>Nicole Kyine Lain</a:t>
            </a:r>
            <a:endParaRPr lang="en-US" sz="1800" cap="none">
              <a:solidFill>
                <a:schemeClr val="tx1"/>
              </a:solidFill>
              <a:latin typeface="American Typewriter"/>
            </a:endParaRPr>
          </a:p>
        </p:txBody>
      </p:sp>
      <p:sp>
        <p:nvSpPr>
          <p:cNvPr id="17" name="Freeform 36">
            <a:extLst>
              <a:ext uri="{FF2B5EF4-FFF2-40B4-BE49-F238E27FC236}">
                <a16:creationId xmlns:a16="http://schemas.microsoft.com/office/drawing/2014/main" id="{B24996F8-180C-4DCB-8A26-DFA336CDE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13666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2FA774-7FB4-1381-DB0E-3FF601A6B10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76" r="4702" b="-1"/>
          <a:stretch/>
        </p:blipFill>
        <p:spPr>
          <a:xfrm>
            <a:off x="20" y="10"/>
            <a:ext cx="7759920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30182B0-3559-41D5-9EBC-0BD86BEDA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327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16">
            <a:extLst>
              <a:ext uri="{FF2B5EF4-FFF2-40B4-BE49-F238E27FC236}">
                <a16:creationId xmlns:a16="http://schemas.microsoft.com/office/drawing/2014/main" id="{844EE02A-F0F8-4A23-B21D-CF2066B65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99F13062-7BB6-4A97-B661-CDE2EDEA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1" name="Oval 120">
            <a:extLst>
              <a:ext uri="{FF2B5EF4-FFF2-40B4-BE49-F238E27FC236}">
                <a16:creationId xmlns:a16="http://schemas.microsoft.com/office/drawing/2014/main" id="{44F3197D-248B-46C5-B6EE-003F4E0C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23" name="Picture 122">
            <a:extLst>
              <a:ext uri="{FF2B5EF4-FFF2-40B4-BE49-F238E27FC236}">
                <a16:creationId xmlns:a16="http://schemas.microsoft.com/office/drawing/2014/main" id="{FFC3E649-106F-4B41-9FF5-327536E4C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79F6731C-42C0-45DB-9F9A-B831CBEC5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27" name="Rectangle 126">
            <a:extLst>
              <a:ext uri="{FF2B5EF4-FFF2-40B4-BE49-F238E27FC236}">
                <a16:creationId xmlns:a16="http://schemas.microsoft.com/office/drawing/2014/main" id="{040549E2-C5A5-4ED5-80AB-070FEBDF5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A57041-BEB6-3EA9-0440-CB05F4700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6" y="5225499"/>
            <a:ext cx="9194847" cy="616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/>
              <a:t>Los Angeles's Traffic Collision Map </a:t>
            </a:r>
          </a:p>
        </p:txBody>
      </p:sp>
      <p:sp>
        <p:nvSpPr>
          <p:cNvPr id="24" name="Content Placeholder 8">
            <a:extLst>
              <a:ext uri="{FF2B5EF4-FFF2-40B4-BE49-F238E27FC236}">
                <a16:creationId xmlns:a16="http://schemas.microsoft.com/office/drawing/2014/main" id="{8A4A1420-0315-5674-E3F4-F53FF26BB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458" y="5840643"/>
            <a:ext cx="9181185" cy="5079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400" cap="all">
                <a:solidFill>
                  <a:schemeClr val="bg2">
                    <a:lumMod val="40000"/>
                    <a:lumOff val="60000"/>
                  </a:schemeClr>
                </a:solidFill>
              </a:rPr>
              <a:t>Map Link: http://127.0.0.1:5500/Traffic_Collisions_Project4/index.html</a:t>
            </a:r>
          </a:p>
        </p:txBody>
      </p:sp>
      <p:pic>
        <p:nvPicPr>
          <p:cNvPr id="6" name="Picture 5" descr="A map of a city&#10;&#10;Description automatically generated">
            <a:extLst>
              <a:ext uri="{FF2B5EF4-FFF2-40B4-BE49-F238E27FC236}">
                <a16:creationId xmlns:a16="http://schemas.microsoft.com/office/drawing/2014/main" id="{53B82B1E-6F72-545F-64D7-D2A86024AFB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621" r="20673" b="3"/>
          <a:stretch/>
        </p:blipFill>
        <p:spPr>
          <a:xfrm>
            <a:off x="635458" y="1628503"/>
            <a:ext cx="2953512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10" name="Picture 9" descr="A map of a city&#10;&#10;Description automatically generated">
            <a:extLst>
              <a:ext uri="{FF2B5EF4-FFF2-40B4-BE49-F238E27FC236}">
                <a16:creationId xmlns:a16="http://schemas.microsoft.com/office/drawing/2014/main" id="{80C305A3-F509-54EA-B7E9-22AB4526C4C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5525" r="15157" b="-4"/>
          <a:stretch/>
        </p:blipFill>
        <p:spPr>
          <a:xfrm>
            <a:off x="3887515" y="1637684"/>
            <a:ext cx="2953512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9" name="Picture 8" descr="A map of a city&#10;&#10;Description automatically generated">
            <a:extLst>
              <a:ext uri="{FF2B5EF4-FFF2-40B4-BE49-F238E27FC236}">
                <a16:creationId xmlns:a16="http://schemas.microsoft.com/office/drawing/2014/main" id="{B40892AB-26F3-96F5-7201-D9B3586CA289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5393" r="18163" b="2"/>
          <a:stretch/>
        </p:blipFill>
        <p:spPr>
          <a:xfrm>
            <a:off x="7134931" y="1637684"/>
            <a:ext cx="2953512" cy="36027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F9331F-9B05-FF6F-23B7-7B17FE1AB1B6}"/>
              </a:ext>
            </a:extLst>
          </p:cNvPr>
          <p:cNvSpPr txBox="1"/>
          <p:nvPr/>
        </p:nvSpPr>
        <p:spPr>
          <a:xfrm>
            <a:off x="400594" y="269966"/>
            <a:ext cx="894078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/>
              <a:t>Data Story</a:t>
            </a:r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11EF82-BAA0-AE56-C540-F7D59D71DBAC}"/>
              </a:ext>
            </a:extLst>
          </p:cNvPr>
          <p:cNvSpPr txBox="1"/>
          <p:nvPr/>
        </p:nvSpPr>
        <p:spPr>
          <a:xfrm>
            <a:off x="1650273" y="1145176"/>
            <a:ext cx="7358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2020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CCC04D-D798-729C-B27E-64874B7579B5}"/>
              </a:ext>
            </a:extLst>
          </p:cNvPr>
          <p:cNvSpPr txBox="1"/>
          <p:nvPr/>
        </p:nvSpPr>
        <p:spPr>
          <a:xfrm>
            <a:off x="7869471" y="1140613"/>
            <a:ext cx="7358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2022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6151B7-8DB9-2A38-9729-FC94A5BA8C45}"/>
              </a:ext>
            </a:extLst>
          </p:cNvPr>
          <p:cNvSpPr txBox="1"/>
          <p:nvPr/>
        </p:nvSpPr>
        <p:spPr>
          <a:xfrm>
            <a:off x="4876226" y="1140614"/>
            <a:ext cx="7404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7474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B1C2EA-4C06-91A4-FA1B-8F48128A0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734D0-78B0-84A7-7B02-830038472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099734"/>
            <a:ext cx="6188189" cy="412408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Most accidents happen in clear weather  </a:t>
            </a:r>
          </a:p>
          <a:p>
            <a:pPr>
              <a:buClr>
                <a:srgbClr val="8AD0D6"/>
              </a:buClr>
            </a:pPr>
            <a:endParaRPr lang="en-US">
              <a:ea typeface="+mj-lt"/>
              <a:cs typeface="+mj-lt"/>
            </a:endParaRPr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Major North/South and East/West Highways see the most accidents</a:t>
            </a:r>
          </a:p>
          <a:p>
            <a:pPr>
              <a:buClr>
                <a:srgbClr val="8AD0D6"/>
              </a:buClr>
            </a:pPr>
            <a:endParaRPr lang="en-US"/>
          </a:p>
          <a:p>
            <a:pPr>
              <a:buClr>
                <a:srgbClr val="8AD0D6"/>
              </a:buClr>
            </a:pPr>
            <a:r>
              <a:rPr lang="en-US">
                <a:ea typeface="+mj-lt"/>
                <a:cs typeface="+mj-lt"/>
              </a:rPr>
              <a:t>Accident numbers spike during AM &amp; PM commute hours</a:t>
            </a:r>
            <a:endParaRPr lang="en-US"/>
          </a:p>
          <a:p>
            <a:pPr>
              <a:buClr>
                <a:srgbClr val="8AD0D6"/>
              </a:buClr>
            </a:pPr>
            <a:endParaRPr lang="en-US"/>
          </a:p>
        </p:txBody>
      </p:sp>
      <p:sp>
        <p:nvSpPr>
          <p:cNvPr id="20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891F8B37-3F06-3E6A-FEF4-CD50E3EB1E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9795" r="5696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1651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AB08A4-CB47-3FDC-542C-77AD3D407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359908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The Future of </a:t>
            </a:r>
            <a:r>
              <a:rPr lang="en-US" err="1">
                <a:solidFill>
                  <a:srgbClr val="EBEBEB"/>
                </a:solidFill>
              </a:rPr>
              <a:t>Roadwise</a:t>
            </a:r>
            <a:endParaRPr lang="en-US">
              <a:solidFill>
                <a:srgbClr val="EBEBE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1F979F-7CA4-F61C-645E-DDE649543EE4}"/>
              </a:ext>
            </a:extLst>
          </p:cNvPr>
          <p:cNvSpPr txBox="1"/>
          <p:nvPr/>
        </p:nvSpPr>
        <p:spPr>
          <a:xfrm>
            <a:off x="648930" y="2223753"/>
            <a:ext cx="6274047" cy="296975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Expand the data </a:t>
            </a:r>
          </a:p>
          <a:p>
            <a:pPr marL="285750" indent="-285750">
              <a:spcBef>
                <a:spcPts val="1000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Create a 'Safest Rout' app </a:t>
            </a:r>
          </a:p>
          <a:p>
            <a:pPr marL="285750" indent="-285750">
              <a:spcBef>
                <a:spcPts val="1000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Working with government 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8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all office building looking up">
            <a:extLst>
              <a:ext uri="{FF2B5EF4-FFF2-40B4-BE49-F238E27FC236}">
                <a16:creationId xmlns:a16="http://schemas.microsoft.com/office/drawing/2014/main" id="{826A387D-9ABA-6A44-0E9F-C40A93C6739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030" r="26023" b="-1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909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A09F1-B967-F0F1-03F4-E5D60289B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364" y="2850339"/>
            <a:ext cx="618819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THANK YOU!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Question mark on green pastel background">
            <a:extLst>
              <a:ext uri="{FF2B5EF4-FFF2-40B4-BE49-F238E27FC236}">
                <a16:creationId xmlns:a16="http://schemas.microsoft.com/office/drawing/2014/main" id="{D55E61ED-BC9A-4A25-7D41-545AEDC407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2857" r="2865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69151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A2F6CE-8403-DEE0-8316-5F659DAAD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516" y="229321"/>
            <a:ext cx="6188190" cy="111911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Outline</a:t>
            </a:r>
          </a:p>
        </p:txBody>
      </p:sp>
      <p:sp>
        <p:nvSpPr>
          <p:cNvPr id="34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AC3BF0FA-36FA-4CE9-840E-F7C3A8F16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81796" y="947378"/>
            <a:ext cx="6858001" cy="4963245"/>
          </a:xfrm>
          <a:custGeom>
            <a:avLst/>
            <a:gdLst>
              <a:gd name="connsiteX0" fmla="*/ 6858001 w 6858001"/>
              <a:gd name="connsiteY0" fmla="*/ 1177 h 4963245"/>
              <a:gd name="connsiteX1" fmla="*/ 6858001 w 6858001"/>
              <a:gd name="connsiteY1" fmla="*/ 1344715 h 4963245"/>
              <a:gd name="connsiteX2" fmla="*/ 6858000 w 6858001"/>
              <a:gd name="connsiteY2" fmla="*/ 1344715 h 4963245"/>
              <a:gd name="connsiteX3" fmla="*/ 6858000 w 6858001"/>
              <a:gd name="connsiteY3" fmla="*/ 4963245 h 4963245"/>
              <a:gd name="connsiteX4" fmla="*/ 0 w 6858001"/>
              <a:gd name="connsiteY4" fmla="*/ 4963244 h 4963245"/>
              <a:gd name="connsiteX5" fmla="*/ 0 w 6858001"/>
              <a:gd name="connsiteY5" fmla="*/ 900697 h 4963245"/>
              <a:gd name="connsiteX6" fmla="*/ 1 w 6858001"/>
              <a:gd name="connsiteY6" fmla="*/ 900697 h 4963245"/>
              <a:gd name="connsiteX7" fmla="*/ 1 w 6858001"/>
              <a:gd name="connsiteY7" fmla="*/ 0 h 4963245"/>
              <a:gd name="connsiteX8" fmla="*/ 40463 w 6858001"/>
              <a:gd name="connsiteY8" fmla="*/ 5883 h 4963245"/>
              <a:gd name="connsiteX9" fmla="*/ 159107 w 6858001"/>
              <a:gd name="connsiteY9" fmla="*/ 23196 h 4963245"/>
              <a:gd name="connsiteX10" fmla="*/ 245518 w 6858001"/>
              <a:gd name="connsiteY10" fmla="*/ 35299 h 4963245"/>
              <a:gd name="connsiteX11" fmla="*/ 348388 w 6858001"/>
              <a:gd name="connsiteY11" fmla="*/ 48073 h 4963245"/>
              <a:gd name="connsiteX12" fmla="*/ 470460 w 6858001"/>
              <a:gd name="connsiteY12" fmla="*/ 63369 h 4963245"/>
              <a:gd name="connsiteX13" fmla="*/ 605563 w 6858001"/>
              <a:gd name="connsiteY13" fmla="*/ 79506 h 4963245"/>
              <a:gd name="connsiteX14" fmla="*/ 757810 w 6858001"/>
              <a:gd name="connsiteY14" fmla="*/ 96483 h 4963245"/>
              <a:gd name="connsiteX15" fmla="*/ 923774 w 6858001"/>
              <a:gd name="connsiteY15" fmla="*/ 114469 h 4963245"/>
              <a:gd name="connsiteX16" fmla="*/ 1104139 w 6858001"/>
              <a:gd name="connsiteY16" fmla="*/ 132454 h 4963245"/>
              <a:gd name="connsiteX17" fmla="*/ 1296163 w 6858001"/>
              <a:gd name="connsiteY17" fmla="*/ 150776 h 4963245"/>
              <a:gd name="connsiteX18" fmla="*/ 1503275 w 6858001"/>
              <a:gd name="connsiteY18" fmla="*/ 167753 h 4963245"/>
              <a:gd name="connsiteX19" fmla="*/ 1719988 w 6858001"/>
              <a:gd name="connsiteY19" fmla="*/ 184058 h 4963245"/>
              <a:gd name="connsiteX20" fmla="*/ 1949045 w 6858001"/>
              <a:gd name="connsiteY20" fmla="*/ 198849 h 4963245"/>
              <a:gd name="connsiteX21" fmla="*/ 2187703 w 6858001"/>
              <a:gd name="connsiteY21" fmla="*/ 212969 h 4963245"/>
              <a:gd name="connsiteX22" fmla="*/ 2436649 w 6858001"/>
              <a:gd name="connsiteY22" fmla="*/ 226248 h 4963245"/>
              <a:gd name="connsiteX23" fmla="*/ 2564208 w 6858001"/>
              <a:gd name="connsiteY23" fmla="*/ 230955 h 4963245"/>
              <a:gd name="connsiteX24" fmla="*/ 2694509 w 6858001"/>
              <a:gd name="connsiteY24" fmla="*/ 236165 h 4963245"/>
              <a:gd name="connsiteX25" fmla="*/ 2826868 w 6858001"/>
              <a:gd name="connsiteY25" fmla="*/ 241040 h 4963245"/>
              <a:gd name="connsiteX26" fmla="*/ 2959914 w 6858001"/>
              <a:gd name="connsiteY26" fmla="*/ 244234 h 4963245"/>
              <a:gd name="connsiteX27" fmla="*/ 3095702 w 6858001"/>
              <a:gd name="connsiteY27" fmla="*/ 247091 h 4963245"/>
              <a:gd name="connsiteX28" fmla="*/ 3232862 w 6858001"/>
              <a:gd name="connsiteY28" fmla="*/ 250117 h 4963245"/>
              <a:gd name="connsiteX29" fmla="*/ 3372765 w 6858001"/>
              <a:gd name="connsiteY29" fmla="*/ 252134 h 4963245"/>
              <a:gd name="connsiteX30" fmla="*/ 3514040 w 6858001"/>
              <a:gd name="connsiteY30" fmla="*/ 252134 h 4963245"/>
              <a:gd name="connsiteX31" fmla="*/ 3656686 w 6858001"/>
              <a:gd name="connsiteY31" fmla="*/ 253142 h 4963245"/>
              <a:gd name="connsiteX32" fmla="*/ 3800704 w 6858001"/>
              <a:gd name="connsiteY32" fmla="*/ 252134 h 4963245"/>
              <a:gd name="connsiteX33" fmla="*/ 3946780 w 6858001"/>
              <a:gd name="connsiteY33" fmla="*/ 250117 h 4963245"/>
              <a:gd name="connsiteX34" fmla="*/ 4092855 w 6858001"/>
              <a:gd name="connsiteY34" fmla="*/ 248268 h 4963245"/>
              <a:gd name="connsiteX35" fmla="*/ 4240988 w 6858001"/>
              <a:gd name="connsiteY35" fmla="*/ 244234 h 4963245"/>
              <a:gd name="connsiteX36" fmla="*/ 4390492 w 6858001"/>
              <a:gd name="connsiteY36" fmla="*/ 240032 h 4963245"/>
              <a:gd name="connsiteX37" fmla="*/ 4539997 w 6858001"/>
              <a:gd name="connsiteY37" fmla="*/ 235157 h 4963245"/>
              <a:gd name="connsiteX38" fmla="*/ 4690873 w 6858001"/>
              <a:gd name="connsiteY38" fmla="*/ 228266 h 4963245"/>
              <a:gd name="connsiteX39" fmla="*/ 4843120 w 6858001"/>
              <a:gd name="connsiteY39" fmla="*/ 220029 h 4963245"/>
              <a:gd name="connsiteX40" fmla="*/ 4996054 w 6858001"/>
              <a:gd name="connsiteY40" fmla="*/ 212129 h 4963245"/>
              <a:gd name="connsiteX41" fmla="*/ 5148987 w 6858001"/>
              <a:gd name="connsiteY41" fmla="*/ 202044 h 4963245"/>
              <a:gd name="connsiteX42" fmla="*/ 5303978 w 6858001"/>
              <a:gd name="connsiteY42" fmla="*/ 189941 h 4963245"/>
              <a:gd name="connsiteX43" fmla="*/ 5456911 w 6858001"/>
              <a:gd name="connsiteY43" fmla="*/ 177839 h 4963245"/>
              <a:gd name="connsiteX44" fmla="*/ 5612588 w 6858001"/>
              <a:gd name="connsiteY44" fmla="*/ 163887 h 4963245"/>
              <a:gd name="connsiteX45" fmla="*/ 5768950 w 6858001"/>
              <a:gd name="connsiteY45" fmla="*/ 148591 h 4963245"/>
              <a:gd name="connsiteX46" fmla="*/ 5923255 w 6858001"/>
              <a:gd name="connsiteY46" fmla="*/ 132455 h 4963245"/>
              <a:gd name="connsiteX47" fmla="*/ 6079618 w 6858001"/>
              <a:gd name="connsiteY47" fmla="*/ 113629 h 4963245"/>
              <a:gd name="connsiteX48" fmla="*/ 6235294 w 6858001"/>
              <a:gd name="connsiteY48" fmla="*/ 93458 h 4963245"/>
              <a:gd name="connsiteX49" fmla="*/ 6391657 w 6858001"/>
              <a:gd name="connsiteY49" fmla="*/ 73455 h 4963245"/>
              <a:gd name="connsiteX50" fmla="*/ 6547333 w 6858001"/>
              <a:gd name="connsiteY50" fmla="*/ 50091 h 4963245"/>
              <a:gd name="connsiteX51" fmla="*/ 6702324 w 6858001"/>
              <a:gd name="connsiteY51" fmla="*/ 26222 h 4963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4963245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4963245"/>
                </a:lnTo>
                <a:lnTo>
                  <a:pt x="0" y="4963244"/>
                </a:lnTo>
                <a:lnTo>
                  <a:pt x="0" y="900697"/>
                </a:lnTo>
                <a:lnTo>
                  <a:pt x="1" y="90069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7" name="Graphic 6" descr="Bar chart">
            <a:extLst>
              <a:ext uri="{FF2B5EF4-FFF2-40B4-BE49-F238E27FC236}">
                <a16:creationId xmlns:a16="http://schemas.microsoft.com/office/drawing/2014/main" id="{8BBF5B5D-50CD-B9AA-A729-B03BFF600C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29871" y="1721993"/>
            <a:ext cx="3414010" cy="3414010"/>
          </a:xfrm>
          <a:prstGeom prst="rect">
            <a:avLst/>
          </a:prstGeom>
          <a:effectLst/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C7657-0B3A-25EE-542B-5C521EC9A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Project </a:t>
            </a:r>
            <a:r>
              <a:rPr lang="en-US" err="1">
                <a:solidFill>
                  <a:srgbClr val="FFFFFF"/>
                </a:solidFill>
              </a:rPr>
              <a:t>Roadwise</a:t>
            </a:r>
            <a:endParaRPr lang="en-US">
              <a:solidFill>
                <a:srgbClr val="FFFFFF"/>
              </a:solidFill>
            </a:endParaRPr>
          </a:p>
          <a:p>
            <a:r>
              <a:rPr lang="en-US">
                <a:solidFill>
                  <a:srgbClr val="FFFFFF"/>
                </a:solidFill>
              </a:rPr>
              <a:t>Analysis Approach</a:t>
            </a:r>
          </a:p>
          <a:p>
            <a:r>
              <a:rPr lang="en-US">
                <a:solidFill>
                  <a:srgbClr val="FFFFFF"/>
                </a:solidFill>
              </a:rPr>
              <a:t>Data Story</a:t>
            </a:r>
          </a:p>
          <a:p>
            <a:r>
              <a:rPr lang="en-US">
                <a:solidFill>
                  <a:srgbClr val="FFFFFF"/>
                </a:solidFill>
              </a:rPr>
              <a:t>Findings</a:t>
            </a:r>
          </a:p>
          <a:p>
            <a:r>
              <a:rPr lang="en-US">
                <a:solidFill>
                  <a:srgbClr val="FFFFFF"/>
                </a:solidFill>
              </a:rPr>
              <a:t>Future of </a:t>
            </a:r>
            <a:r>
              <a:rPr lang="en-US" err="1">
                <a:solidFill>
                  <a:srgbClr val="FFFFFF"/>
                </a:solidFill>
              </a:rPr>
              <a:t>Roadwise</a:t>
            </a:r>
            <a:endParaRPr lang="en-US">
              <a:solidFill>
                <a:srgbClr val="FFFFFF"/>
              </a:solidFill>
            </a:endParaRPr>
          </a:p>
          <a:p>
            <a:r>
              <a:rPr lang="en-US">
                <a:solidFill>
                  <a:srgbClr val="FFFFFF"/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6947950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388A23-365B-37BC-1299-D21507002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Project </a:t>
            </a:r>
            <a:r>
              <a:rPr lang="en-US" err="1">
                <a:solidFill>
                  <a:srgbClr val="FFFFFF"/>
                </a:solidFill>
              </a:rPr>
              <a:t>Roadwise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5B3A0-BEAF-84EF-6831-D00D5A6E2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41" y="2763520"/>
            <a:ext cx="10615449" cy="34848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buNone/>
            </a:pPr>
            <a:r>
              <a:rPr lang="en-US" b="1">
                <a:ea typeface="+mj-lt"/>
                <a:cs typeface="+mj-lt"/>
              </a:rPr>
              <a:t>Developing a Predictive Model for Traffic Accidents in California Using Historical Data from 2021 to 2023</a:t>
            </a:r>
          </a:p>
          <a:p>
            <a:pPr>
              <a:buClr>
                <a:srgbClr val="F7F7F7"/>
              </a:buClr>
              <a:buFont typeface="Wingdings 3"/>
              <a:buChar char=""/>
            </a:pPr>
            <a:r>
              <a:rPr lang="en-US">
                <a:ea typeface="+mj-lt"/>
                <a:cs typeface="+mj-lt"/>
              </a:rPr>
              <a:t>Do accidents occur more frequently on weekdays or weekends?</a:t>
            </a:r>
          </a:p>
          <a:p>
            <a:pPr>
              <a:buClr>
                <a:srgbClr val="F7F7F7"/>
              </a:buClr>
              <a:buFont typeface="Wingdings 3"/>
              <a:buChar char=""/>
            </a:pPr>
            <a:r>
              <a:rPr lang="en-US" b="0" i="0" u="none" strike="noStrike">
                <a:effectLst/>
                <a:ea typeface="+mj-lt"/>
                <a:cs typeface="+mj-lt"/>
              </a:rPr>
              <a:t>What </a:t>
            </a:r>
            <a:r>
              <a:rPr lang="en-US">
                <a:ea typeface="+mj-lt"/>
                <a:cs typeface="+mj-lt"/>
              </a:rPr>
              <a:t>are </a:t>
            </a:r>
            <a:r>
              <a:rPr lang="en-US" b="0" i="0" u="none" strike="noStrike">
                <a:effectLst/>
                <a:ea typeface="+mj-lt"/>
                <a:cs typeface="+mj-lt"/>
              </a:rPr>
              <a:t>the common </a:t>
            </a:r>
            <a:r>
              <a:rPr lang="en-US">
                <a:ea typeface="+mj-lt"/>
                <a:cs typeface="+mj-lt"/>
              </a:rPr>
              <a:t>causes </a:t>
            </a:r>
            <a:r>
              <a:rPr lang="en-US" b="0" i="0" u="none" strike="noStrike">
                <a:effectLst/>
                <a:ea typeface="+mj-lt"/>
                <a:cs typeface="+mj-lt"/>
              </a:rPr>
              <a:t>of traffic accidents?</a:t>
            </a:r>
            <a:endParaRPr lang="en-US">
              <a:ea typeface="+mj-lt"/>
              <a:cs typeface="+mj-lt"/>
            </a:endParaRPr>
          </a:p>
          <a:p>
            <a:pPr>
              <a:spcAft>
                <a:spcPts val="0"/>
              </a:spcAft>
              <a:buClr>
                <a:srgbClr val="F7F7F7"/>
              </a:buClr>
            </a:pPr>
            <a:r>
              <a:rPr lang="en-US" b="0" i="0" u="none" strike="noStrike">
                <a:effectLst/>
                <a:ea typeface="+mj-lt"/>
                <a:cs typeface="+mj-lt"/>
              </a:rPr>
              <a:t>How do weather conditions influence the likelihood of traffic accidents?</a:t>
            </a:r>
            <a:endParaRPr lang="en-US">
              <a:ea typeface="+mj-lt"/>
              <a:cs typeface="+mj-lt"/>
            </a:endParaRPr>
          </a:p>
          <a:p>
            <a:pPr>
              <a:buClr>
                <a:srgbClr val="F7F7F7"/>
              </a:buClr>
              <a:buFont typeface="Wingdings 3"/>
              <a:buChar char=""/>
            </a:pPr>
            <a:r>
              <a:rPr lang="en-US" b="0" i="0" u="none" strike="noStrike">
                <a:effectLst/>
                <a:ea typeface="+mj-lt"/>
                <a:cs typeface="+mj-lt"/>
              </a:rPr>
              <a:t>Where do </a:t>
            </a:r>
            <a:r>
              <a:rPr lang="en-US">
                <a:ea typeface="+mj-lt"/>
                <a:cs typeface="+mj-lt"/>
              </a:rPr>
              <a:t>the majority of </a:t>
            </a:r>
            <a:r>
              <a:rPr lang="en-US" b="0" i="0" u="none" strike="noStrike">
                <a:effectLst/>
                <a:ea typeface="+mj-lt"/>
                <a:cs typeface="+mj-lt"/>
              </a:rPr>
              <a:t>traffic accidents </a:t>
            </a:r>
            <a:r>
              <a:rPr lang="en-US">
                <a:ea typeface="+mj-lt"/>
                <a:cs typeface="+mj-lt"/>
              </a:rPr>
              <a:t>take place</a:t>
            </a:r>
            <a:r>
              <a:rPr lang="en-US" b="0" i="0" u="none" strike="noStrike">
                <a:effectLst/>
                <a:ea typeface="+mj-lt"/>
                <a:cs typeface="+mj-lt"/>
              </a:rPr>
              <a:t>: </a:t>
            </a:r>
            <a:r>
              <a:rPr lang="en-US">
                <a:ea typeface="+mj-lt"/>
                <a:cs typeface="+mj-lt"/>
              </a:rPr>
              <a:t>on </a:t>
            </a:r>
            <a:r>
              <a:rPr lang="en-US" b="0" i="0" u="none" strike="noStrike">
                <a:effectLst/>
                <a:ea typeface="+mj-lt"/>
                <a:cs typeface="+mj-lt"/>
              </a:rPr>
              <a:t>highways, interstates, or city streets?</a:t>
            </a:r>
            <a:endParaRPr lang="en-US">
              <a:ea typeface="+mj-lt"/>
              <a:cs typeface="+mj-lt"/>
            </a:endParaRPr>
          </a:p>
          <a:p>
            <a:pPr marL="0" indent="0" algn="ctr">
              <a:spcAft>
                <a:spcPts val="0"/>
              </a:spcAft>
              <a:buClr>
                <a:srgbClr val="F7F7F7"/>
              </a:buClr>
              <a:buFont typeface="Wingdings 3"/>
              <a:buChar char=""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174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61515115-95FB-41E0-86F3-8744438C0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121FAE-0EFD-4B7B-5300-9C11E7DB0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78" y="233177"/>
            <a:ext cx="5616217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Analysis Approach</a:t>
            </a:r>
          </a:p>
        </p:txBody>
      </p:sp>
      <p:sp>
        <p:nvSpPr>
          <p:cNvPr id="52" name="Freeform 31">
            <a:extLst>
              <a:ext uri="{FF2B5EF4-FFF2-40B4-BE49-F238E27FC236}">
                <a16:creationId xmlns:a16="http://schemas.microsoft.com/office/drawing/2014/main" id="{8222A33F-BE2D-4D69-92A0-5DF8B17BA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54" name="Freeform: Shape 53">
            <a:extLst>
              <a:ext uri="{FF2B5EF4-FFF2-40B4-BE49-F238E27FC236}">
                <a16:creationId xmlns:a16="http://schemas.microsoft.com/office/drawing/2014/main" id="{CE1C74D0-9609-468A-9597-5D87C8A42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137128D-E594-4905-9F76-E385F0831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5CFC0-55E2-5DD7-0902-4EC7C8485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179" y="1046483"/>
            <a:ext cx="5616216" cy="53453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fontAlgn="base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Font typeface="Wingdings" pitchFamily="2" charset="2"/>
              <a:buChar char="Ø"/>
            </a:pPr>
            <a:endParaRPr lang="en-US" sz="130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Font typeface="Wingdings" charset="2"/>
              <a:buChar char="Ø"/>
            </a:pPr>
            <a:r>
              <a:rPr lang="en-US" sz="1300" b="1">
                <a:solidFill>
                  <a:srgbClr val="FFFFFF"/>
                </a:solidFill>
                <a:latin typeface="Arial"/>
                <a:cs typeface="Arial"/>
              </a:rPr>
              <a:t>Data Collection </a:t>
            </a:r>
            <a:endParaRPr lang="en-US" sz="1300">
              <a:solidFill>
                <a:srgbClr val="FFFFFF"/>
              </a:solidFill>
              <a:latin typeface="Arial"/>
              <a:cs typeface="Arial"/>
            </a:endParaRPr>
          </a:p>
          <a:p>
            <a:pPr marL="457200" lvl="1" indent="0"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None/>
            </a:pPr>
            <a:r>
              <a:rPr lang="en-US" sz="1100" b="1">
                <a:solidFill>
                  <a:srgbClr val="FFFFFF"/>
                </a:solidFill>
                <a:latin typeface="Arial"/>
                <a:cs typeface="Arial"/>
              </a:rPr>
              <a:t>   </a:t>
            </a:r>
            <a:endParaRPr lang="en-US" sz="1100">
              <a:solidFill>
                <a:srgbClr val="FFFFFF"/>
              </a:solidFill>
              <a:latin typeface="Arial"/>
              <a:cs typeface="Arial"/>
            </a:endParaRPr>
          </a:p>
          <a:p>
            <a:pPr marL="457200" lvl="1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1100">
                <a:solidFill>
                  <a:srgbClr val="FFFFFF"/>
                </a:solidFill>
                <a:latin typeface="Arial"/>
                <a:cs typeface="Arial"/>
              </a:rPr>
              <a:t>Zip file/csv</a:t>
            </a:r>
          </a:p>
          <a:p>
            <a:pPr marL="457200" lvl="1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1100">
              <a:solidFill>
                <a:srgbClr val="FFFFFF"/>
              </a:solidFill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Font typeface="Wingdings" charset="2"/>
              <a:buChar char="Ø"/>
            </a:pPr>
            <a:r>
              <a:rPr lang="en-US" sz="1300" b="1">
                <a:solidFill>
                  <a:srgbClr val="FFFFFF"/>
                </a:solidFill>
                <a:latin typeface="Arial"/>
                <a:cs typeface="Arial"/>
              </a:rPr>
              <a:t>Data Cleaning </a:t>
            </a:r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Font typeface="Wingdings" charset="2"/>
              <a:buChar char="Ø"/>
            </a:pPr>
            <a:endParaRPr lang="en-US" sz="1300" b="1">
              <a:solidFill>
                <a:srgbClr val="FFFFFF"/>
              </a:solidFill>
              <a:latin typeface="Arial"/>
              <a:cs typeface="Arial"/>
            </a:endParaRPr>
          </a:p>
          <a:p>
            <a:pPr marL="457200" lvl="1" indent="0"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None/>
            </a:pPr>
            <a:r>
              <a:rPr lang="en-US" sz="1100" b="1">
                <a:solidFill>
                  <a:srgbClr val="FFFFFF"/>
                </a:solidFill>
                <a:latin typeface="Arial"/>
                <a:cs typeface="Arial"/>
              </a:rPr>
              <a:t>      </a:t>
            </a:r>
            <a:r>
              <a:rPr lang="en-US" sz="1100">
                <a:solidFill>
                  <a:srgbClr val="FFFFFF"/>
                </a:solidFill>
                <a:latin typeface="Arial"/>
                <a:cs typeface="Arial"/>
              </a:rPr>
              <a:t>Python/pandas</a:t>
            </a:r>
          </a:p>
          <a:p>
            <a:pPr marL="457200" lvl="1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1100">
                <a:solidFill>
                  <a:srgbClr val="FFFFFF"/>
                </a:solidFill>
                <a:latin typeface="Arial"/>
                <a:cs typeface="Arial"/>
              </a:rPr>
              <a:t>      </a:t>
            </a:r>
            <a:r>
              <a:rPr lang="en-US" sz="1100" err="1">
                <a:solidFill>
                  <a:srgbClr val="FFFFFF"/>
                </a:solidFill>
                <a:latin typeface="Arial"/>
                <a:cs typeface="Arial"/>
              </a:rPr>
              <a:t>Jupyter</a:t>
            </a:r>
            <a:r>
              <a:rPr lang="en-US" sz="1100">
                <a:solidFill>
                  <a:srgbClr val="FFFFFF"/>
                </a:solidFill>
                <a:latin typeface="Arial"/>
                <a:cs typeface="Arial"/>
              </a:rPr>
              <a:t> Notebook/google </a:t>
            </a:r>
            <a:r>
              <a:rPr lang="en-US" sz="1100" err="1">
                <a:solidFill>
                  <a:srgbClr val="FFFFFF"/>
                </a:solidFill>
                <a:latin typeface="Arial"/>
                <a:cs typeface="Arial"/>
              </a:rPr>
              <a:t>colab</a:t>
            </a:r>
            <a:endParaRPr lang="en-US" sz="1100">
              <a:solidFill>
                <a:srgbClr val="FFFFFF"/>
              </a:solidFill>
              <a:latin typeface="Arial"/>
              <a:cs typeface="Arial"/>
            </a:endParaRPr>
          </a:p>
          <a:p>
            <a:pPr marL="457200" lvl="1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1100">
              <a:solidFill>
                <a:srgbClr val="FFFFFF"/>
              </a:solidFill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Font typeface="Wingdings" charset="2"/>
              <a:buChar char="Ø"/>
            </a:pPr>
            <a:r>
              <a:rPr lang="en-US" sz="1300" b="1">
                <a:solidFill>
                  <a:srgbClr val="FFFFFF"/>
                </a:solidFill>
                <a:latin typeface="Arial"/>
                <a:cs typeface="Arial"/>
              </a:rPr>
              <a:t>Data Storage</a:t>
            </a:r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Font typeface="Wingdings" charset="2"/>
              <a:buChar char="Ø"/>
            </a:pPr>
            <a:endParaRPr lang="en-US" sz="1300" b="1">
              <a:solidFill>
                <a:srgbClr val="FFFFFF"/>
              </a:solidFill>
              <a:latin typeface="Arial"/>
              <a:cs typeface="Arial"/>
            </a:endParaRPr>
          </a:p>
          <a:p>
            <a:pPr marL="400050" lvl="1" indent="0"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None/>
            </a:pPr>
            <a:r>
              <a:rPr lang="en-US" sz="1100" b="1">
                <a:solidFill>
                  <a:srgbClr val="FFFFFF"/>
                </a:solidFill>
                <a:latin typeface="Arial"/>
                <a:cs typeface="Arial"/>
              </a:rPr>
              <a:t> Spark</a:t>
            </a:r>
          </a:p>
          <a:p>
            <a:pPr marL="400050" lvl="1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1100">
              <a:solidFill>
                <a:srgbClr val="FFFFFF"/>
              </a:solidFill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Font typeface="Wingdings" charset="2"/>
              <a:buChar char="Ø"/>
            </a:pPr>
            <a:r>
              <a:rPr lang="en-US" sz="1300" b="1">
                <a:solidFill>
                  <a:srgbClr val="FFFFFF"/>
                </a:solidFill>
                <a:latin typeface="Arial"/>
                <a:cs typeface="Arial"/>
              </a:rPr>
              <a:t>Machine Learning Library</a:t>
            </a:r>
            <a:endParaRPr lang="en-US"/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Font typeface="Wingdings" charset="2"/>
              <a:buChar char="Ø"/>
            </a:pPr>
            <a:endParaRPr lang="en-US" sz="1300" b="1">
              <a:solidFill>
                <a:srgbClr val="FFFFFF"/>
              </a:solidFill>
              <a:latin typeface="Arial"/>
              <a:cs typeface="Arial"/>
            </a:endParaRPr>
          </a:p>
          <a:p>
            <a:pPr marL="400050" lvl="1" indent="0"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None/>
            </a:pPr>
            <a:r>
              <a:rPr lang="en-US" sz="1100" b="1">
                <a:solidFill>
                  <a:srgbClr val="FFFFFF"/>
                </a:solidFill>
                <a:latin typeface="Arial"/>
                <a:cs typeface="Arial"/>
              </a:rPr>
              <a:t>       </a:t>
            </a:r>
            <a:r>
              <a:rPr lang="en-US" sz="1100">
                <a:solidFill>
                  <a:srgbClr val="FFFFFF"/>
                </a:solidFill>
                <a:latin typeface="Arial"/>
                <a:cs typeface="Arial"/>
              </a:rPr>
              <a:t>Scikit-Learn</a:t>
            </a:r>
          </a:p>
          <a:p>
            <a:pPr marL="400050" lvl="1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1100">
              <a:solidFill>
                <a:srgbClr val="FFFFFF"/>
              </a:solidFill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Font typeface="Wingdings" charset="2"/>
              <a:buChar char="Ø"/>
            </a:pPr>
            <a:r>
              <a:rPr lang="en-US" sz="1300" b="1">
                <a:solidFill>
                  <a:srgbClr val="FFFFFF"/>
                </a:solidFill>
                <a:latin typeface="Arial"/>
                <a:cs typeface="Arial"/>
              </a:rPr>
              <a:t>Data Visualization</a:t>
            </a:r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8AD0D6"/>
              </a:buClr>
              <a:buFont typeface="Wingdings" charset="2"/>
              <a:buChar char="Ø"/>
            </a:pPr>
            <a:endParaRPr lang="en-US" sz="1300" b="1">
              <a:solidFill>
                <a:srgbClr val="FFFFFF"/>
              </a:solidFill>
              <a:latin typeface="Arial"/>
              <a:ea typeface="+mj-lt"/>
              <a:cs typeface="Arial"/>
            </a:endParaRPr>
          </a:p>
          <a:p>
            <a:pPr marL="457200" lvl="1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1100" b="1">
                <a:solidFill>
                  <a:srgbClr val="FFFFFF"/>
                </a:solidFill>
                <a:latin typeface="Arial"/>
                <a:ea typeface="+mj-lt"/>
                <a:cs typeface="Arial"/>
              </a:rPr>
              <a:t>  </a:t>
            </a:r>
            <a:r>
              <a:rPr lang="en-US" sz="1100" b="1">
                <a:solidFill>
                  <a:srgbClr val="FFFFFF"/>
                </a:solidFill>
                <a:latin typeface="Arial"/>
                <a:cs typeface="Arial"/>
              </a:rPr>
              <a:t>  </a:t>
            </a:r>
            <a:endParaRPr lang="en-US" sz="1100">
              <a:solidFill>
                <a:srgbClr val="FFFFFF"/>
              </a:solidFill>
              <a:latin typeface="Arial"/>
              <a:cs typeface="Arial"/>
            </a:endParaRPr>
          </a:p>
          <a:p>
            <a:pPr marL="0" indent="0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None/>
            </a:pPr>
            <a:endParaRPr lang="en-US" sz="1300">
              <a:solidFill>
                <a:srgbClr val="FFFFFF"/>
              </a:solidFill>
              <a:latin typeface="Century Gothic" panose="020B0502020202020204"/>
              <a:cs typeface="Arial"/>
            </a:endParaRPr>
          </a:p>
          <a:p>
            <a:pPr>
              <a:lnSpc>
                <a:spcPct val="90000"/>
              </a:lnSpc>
              <a:buClr>
                <a:srgbClr val="EBEBEB">
                  <a:lumMod val="40000"/>
                  <a:lumOff val="60000"/>
                </a:srgbClr>
              </a:buClr>
              <a:buFont typeface="Wingdings" charset="2"/>
              <a:buChar char="Ø"/>
            </a:pPr>
            <a:endParaRPr lang="en-US" sz="1300">
              <a:solidFill>
                <a:srgbClr val="FFFFFF"/>
              </a:solidFill>
            </a:endParaRP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F1D7015-7722-2B08-07C6-178F9C7CA5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735" r="23908" b="-339"/>
          <a:stretch/>
        </p:blipFill>
        <p:spPr>
          <a:xfrm>
            <a:off x="7403018" y="1366150"/>
            <a:ext cx="3670541" cy="3364354"/>
          </a:xfrm>
          <a:prstGeom prst="rect">
            <a:avLst/>
          </a:prstGeom>
        </p:spPr>
      </p:pic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85AEE06-FDB9-E03C-A859-670BB376F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885" y="4738938"/>
            <a:ext cx="4650707" cy="2012282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8AD76BD-2AB3-07F1-DFC3-6D6D9D5626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394634"/>
              </p:ext>
            </p:extLst>
          </p:nvPr>
        </p:nvGraphicFramePr>
        <p:xfrm>
          <a:off x="1271467" y="4466822"/>
          <a:ext cx="3551283" cy="12801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38468">
                  <a:extLst>
                    <a:ext uri="{9D8B030D-6E8A-4147-A177-3AD203B41FA5}">
                      <a16:colId xmlns:a16="http://schemas.microsoft.com/office/drawing/2014/main" val="2981745920"/>
                    </a:ext>
                  </a:extLst>
                </a:gridCol>
                <a:gridCol w="943276">
                  <a:extLst>
                    <a:ext uri="{9D8B030D-6E8A-4147-A177-3AD203B41FA5}">
                      <a16:colId xmlns:a16="http://schemas.microsoft.com/office/drawing/2014/main" val="714367692"/>
                    </a:ext>
                  </a:extLst>
                </a:gridCol>
                <a:gridCol w="1769539">
                  <a:extLst>
                    <a:ext uri="{9D8B030D-6E8A-4147-A177-3AD203B41FA5}">
                      <a16:colId xmlns:a16="http://schemas.microsoft.com/office/drawing/2014/main" val="19518377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Folium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err="1">
                          <a:solidFill>
                            <a:schemeClr val="bg1"/>
                          </a:solidFill>
                          <a:effectLst/>
                        </a:rPr>
                        <a:t>GeoPandas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Matplotlib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41975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err="1">
                          <a:solidFill>
                            <a:schemeClr val="bg1"/>
                          </a:solidFill>
                          <a:effectLst/>
                        </a:rPr>
                        <a:t>GeoJSON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JavaScript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NumPy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9252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Leaflet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Pandas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err="1">
                          <a:solidFill>
                            <a:schemeClr val="bg1"/>
                          </a:solidFill>
                          <a:effectLst/>
                        </a:rPr>
                        <a:t>Plotly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63114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SciPy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Seaborn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100" err="1">
                          <a:solidFill>
                            <a:schemeClr val="bg1"/>
                          </a:solidFill>
                          <a:effectLst/>
                        </a:rPr>
                        <a:t>Shapely.geometry</a:t>
                      </a:r>
                    </a:p>
                  </a:txBody>
                  <a:tcPr marL="38100" marR="38100" marT="76200" marB="762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4645628"/>
                  </a:ext>
                </a:extLst>
              </a:tr>
            </a:tbl>
          </a:graphicData>
        </a:graphic>
      </p:graphicFrame>
      <p:pic>
        <p:nvPicPr>
          <p:cNvPr id="9" name="Picture 8" descr="A blue and yellow snake logo&#10;&#10;Description automatically generated">
            <a:extLst>
              <a:ext uri="{FF2B5EF4-FFF2-40B4-BE49-F238E27FC236}">
                <a16:creationId xmlns:a16="http://schemas.microsoft.com/office/drawing/2014/main" id="{4540DDC9-12BC-4379-B80A-606F5DCE0E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1835" y="1047147"/>
            <a:ext cx="694922" cy="717595"/>
          </a:xfrm>
          <a:prstGeom prst="rect">
            <a:avLst/>
          </a:prstGeom>
        </p:spPr>
      </p:pic>
      <p:pic>
        <p:nvPicPr>
          <p:cNvPr id="10" name="Picture 9" descr="A logo of a bear&#10;&#10;Description automatically generated">
            <a:extLst>
              <a:ext uri="{FF2B5EF4-FFF2-40B4-BE49-F238E27FC236}">
                <a16:creationId xmlns:a16="http://schemas.microsoft.com/office/drawing/2014/main" id="{2F36DFEC-3548-C237-A94F-8147F19D44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8504" y="1403730"/>
            <a:ext cx="1676400" cy="981075"/>
          </a:xfrm>
          <a:prstGeom prst="rect">
            <a:avLst/>
          </a:prstGeom>
        </p:spPr>
      </p:pic>
      <p:pic>
        <p:nvPicPr>
          <p:cNvPr id="11" name="Picture 10" descr="A yellow and black logo&#10;&#10;Description automatically generated">
            <a:extLst>
              <a:ext uri="{FF2B5EF4-FFF2-40B4-BE49-F238E27FC236}">
                <a16:creationId xmlns:a16="http://schemas.microsoft.com/office/drawing/2014/main" id="{F86F3370-CE44-067F-B001-9211EEC4A3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6272" y="2543779"/>
            <a:ext cx="1019175" cy="1019175"/>
          </a:xfrm>
          <a:prstGeom prst="rect">
            <a:avLst/>
          </a:prstGeom>
        </p:spPr>
      </p:pic>
      <p:pic>
        <p:nvPicPr>
          <p:cNvPr id="12" name="Picture 11" descr="A logo for a company&#10;&#10;Description automatically generated">
            <a:extLst>
              <a:ext uri="{FF2B5EF4-FFF2-40B4-BE49-F238E27FC236}">
                <a16:creationId xmlns:a16="http://schemas.microsoft.com/office/drawing/2014/main" id="{FF2D1C14-C910-10B5-DAD0-205B127485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5994" y="3566979"/>
            <a:ext cx="1971675" cy="10763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629CAEC-DF0D-D884-E3F1-420D672F57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25687" y="5185222"/>
            <a:ext cx="1123950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3318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121FAE-0EFD-4B7B-5300-9C11E7DB0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Analysis Approach</a:t>
            </a:r>
          </a:p>
        </p:txBody>
      </p:sp>
      <p:sp useBgFill="1">
        <p:nvSpPr>
          <p:cNvPr id="56" name="Freeform: Shape 55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5CFC0-55E2-5DD7-0902-4EC7C8485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609" y="2567080"/>
            <a:ext cx="5115141" cy="18121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fontAlgn="base">
              <a:spcBef>
                <a:spcPts val="0"/>
              </a:spcBef>
              <a:buClr>
                <a:srgbClr val="FF0000"/>
              </a:buClr>
              <a:buNone/>
            </a:pPr>
            <a:r>
              <a:rPr lang="en-US"/>
              <a:t>                      </a:t>
            </a:r>
            <a:endParaRPr lang="en-US">
              <a:ea typeface="+mj-lt"/>
              <a:cs typeface="+mj-lt"/>
            </a:endParaRPr>
          </a:p>
          <a:p>
            <a:pPr lvl="1" indent="-342900">
              <a:spcBef>
                <a:spcPts val="0"/>
              </a:spcBef>
              <a:buClr>
                <a:srgbClr val="FF0000"/>
              </a:buClr>
              <a:buFont typeface="Courier New" pitchFamily="2" charset="2"/>
              <a:buChar char="o"/>
            </a:pPr>
            <a:r>
              <a:rPr lang="en-US" sz="1500">
                <a:ea typeface="+mj-lt"/>
                <a:cs typeface="+mj-lt"/>
              </a:rPr>
              <a:t>Kaggle.com US accident 2016-2023</a:t>
            </a:r>
          </a:p>
          <a:p>
            <a:pPr lvl="1" indent="-342900">
              <a:spcBef>
                <a:spcPts val="0"/>
              </a:spcBef>
              <a:buClr>
                <a:srgbClr val="FF0000"/>
              </a:buClr>
              <a:buFont typeface="Courier New" pitchFamily="2" charset="2"/>
              <a:buChar char="o"/>
            </a:pPr>
            <a:endParaRPr lang="en-US" sz="1500">
              <a:ea typeface="+mj-lt"/>
              <a:cs typeface="+mj-lt"/>
            </a:endParaRPr>
          </a:p>
          <a:p>
            <a:pPr lvl="1" indent="-342900">
              <a:spcBef>
                <a:spcPts val="0"/>
              </a:spcBef>
              <a:buClr>
                <a:srgbClr val="FF0000"/>
              </a:buClr>
              <a:buFont typeface="Courier New" pitchFamily="2" charset="2"/>
              <a:buChar char="o"/>
            </a:pPr>
            <a:r>
              <a:rPr lang="en-US" sz="1500">
                <a:ea typeface="+mj-lt"/>
                <a:cs typeface="+mj-lt"/>
              </a:rPr>
              <a:t>National Highway Transportation Safety Administration</a:t>
            </a:r>
            <a:endParaRPr lang="en-US"/>
          </a:p>
          <a:p>
            <a:pPr lvl="2" indent="-342900">
              <a:spcBef>
                <a:spcPts val="0"/>
              </a:spcBef>
              <a:buClr>
                <a:srgbClr val="FF0000"/>
              </a:buClr>
              <a:buFont typeface="Wingdings" pitchFamily="2" charset="2"/>
              <a:buChar char="§"/>
            </a:pPr>
            <a:endParaRPr lang="en-US" sz="1500"/>
          </a:p>
          <a:p>
            <a:pPr marL="400050" lvl="1" indent="0">
              <a:spcBef>
                <a:spcPts val="0"/>
              </a:spcBef>
              <a:buClr>
                <a:srgbClr val="FF0000"/>
              </a:buClr>
              <a:buNone/>
            </a:pPr>
            <a:r>
              <a:rPr lang="en-US" sz="1500"/>
              <a:t>    </a:t>
            </a:r>
          </a:p>
          <a:p>
            <a:pPr>
              <a:buClr>
                <a:srgbClr val="1E5155">
                  <a:lumMod val="40000"/>
                  <a:lumOff val="60000"/>
                </a:srgbClr>
              </a:buClr>
              <a:buFont typeface="Wingdings" charset="2"/>
              <a:buChar char="Ø"/>
            </a:pPr>
            <a:endParaRPr lang="en-US"/>
          </a:p>
          <a:p>
            <a:pPr>
              <a:buClr>
                <a:srgbClr val="1E5155">
                  <a:lumMod val="40000"/>
                  <a:lumOff val="60000"/>
                </a:srgbClr>
              </a:buClr>
              <a:buFont typeface="Wingdings" charset="2"/>
              <a:buChar char="Ø"/>
            </a:pPr>
            <a:endParaRPr lang="en-US"/>
          </a:p>
        </p:txBody>
      </p:sp>
      <p:pic>
        <p:nvPicPr>
          <p:cNvPr id="4" name="Picture 3" descr="A person standing on a target&#10;&#10;Description automatically generated">
            <a:extLst>
              <a:ext uri="{FF2B5EF4-FFF2-40B4-BE49-F238E27FC236}">
                <a16:creationId xmlns:a16="http://schemas.microsoft.com/office/drawing/2014/main" id="{EDCB2C9B-0C1A-67AD-847F-AB963A195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796" y="2742323"/>
            <a:ext cx="4776322" cy="3652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609BF9-2224-66EF-8D5E-8CB85E64D78B}"/>
              </a:ext>
            </a:extLst>
          </p:cNvPr>
          <p:cNvSpPr txBox="1">
            <a:spLocks/>
          </p:cNvSpPr>
          <p:nvPr/>
        </p:nvSpPr>
        <p:spPr>
          <a:xfrm>
            <a:off x="-550" y="4582655"/>
            <a:ext cx="6158302" cy="210509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fontAlgn="base">
              <a:spcBef>
                <a:spcPts val="0"/>
              </a:spcBef>
              <a:buClr>
                <a:srgbClr val="FF0000"/>
              </a:buClr>
              <a:buNone/>
            </a:pPr>
            <a:r>
              <a:rPr lang="en-US"/>
              <a:t>                 </a:t>
            </a:r>
          </a:p>
          <a:p>
            <a:pPr indent="-342900">
              <a:spcBef>
                <a:spcPts val="0"/>
              </a:spcBef>
              <a:buClr>
                <a:srgbClr val="FF0000"/>
              </a:buClr>
              <a:buFont typeface="Wingdings" pitchFamily="2" charset="2"/>
              <a:buChar char="Ø"/>
            </a:pPr>
            <a:endParaRPr lang="en-US" sz="1500"/>
          </a:p>
          <a:p>
            <a:pPr lvl="1" indent="-342900">
              <a:spcBef>
                <a:spcPts val="0"/>
              </a:spcBef>
              <a:buClr>
                <a:srgbClr val="FF0000"/>
              </a:buClr>
              <a:buFont typeface="Courier New" pitchFamily="2" charset="2"/>
              <a:buChar char="o"/>
            </a:pPr>
            <a:r>
              <a:rPr lang="en-US" sz="1500"/>
              <a:t>Very large data sets</a:t>
            </a:r>
          </a:p>
          <a:p>
            <a:pPr lvl="1" indent="-342900">
              <a:spcBef>
                <a:spcPts val="0"/>
              </a:spcBef>
              <a:buClr>
                <a:srgbClr val="FF0000"/>
              </a:buClr>
              <a:buFont typeface="Courier New" pitchFamily="2" charset="2"/>
              <a:buChar char="o"/>
            </a:pPr>
            <a:endParaRPr lang="en-US" sz="1500"/>
          </a:p>
          <a:p>
            <a:pPr lvl="1" indent="-342900">
              <a:spcBef>
                <a:spcPts val="0"/>
              </a:spcBef>
              <a:buClr>
                <a:srgbClr val="FF0000"/>
              </a:buClr>
              <a:buFont typeface="Courier New" pitchFamily="2" charset="2"/>
              <a:buChar char="o"/>
            </a:pPr>
            <a:r>
              <a:rPr lang="en-US" sz="1500"/>
              <a:t>Understanding the effects of different conditions affecting accident rates</a:t>
            </a:r>
          </a:p>
          <a:p>
            <a:pPr marL="0" indent="0">
              <a:spcBef>
                <a:spcPts val="0"/>
              </a:spcBef>
              <a:buClr>
                <a:srgbClr val="EBEBEB">
                  <a:lumMod val="40000"/>
                  <a:lumOff val="60000"/>
                </a:srgbClr>
              </a:buClr>
              <a:buNone/>
            </a:pPr>
            <a:endParaRPr lang="en-US">
              <a:ea typeface="+mj-lt"/>
              <a:cs typeface="+mj-lt"/>
            </a:endParaRPr>
          </a:p>
          <a:p>
            <a:pPr marL="0" indent="0">
              <a:spcBef>
                <a:spcPts val="0"/>
              </a:spcBef>
              <a:buClr>
                <a:srgbClr val="FF0000"/>
              </a:buClr>
              <a:buFont typeface="Wingdings 3" charset="2"/>
              <a:buNone/>
            </a:pPr>
            <a:r>
              <a:rPr lang="en-US">
                <a:ea typeface="+mj-lt"/>
                <a:cs typeface="+mj-lt"/>
              </a:rPr>
              <a:t>      </a:t>
            </a:r>
            <a:endParaRPr lang="en-US"/>
          </a:p>
          <a:p>
            <a:pPr>
              <a:buClr>
                <a:srgbClr val="1E5155">
                  <a:lumMod val="40000"/>
                  <a:lumOff val="60000"/>
                </a:srgbClr>
              </a:buClr>
              <a:buFont typeface="Wingdings" charset="2"/>
              <a:buChar char="Ø"/>
            </a:pPr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FC86831-D2BA-D553-6235-978B39702A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71080" y="3925692"/>
            <a:ext cx="1251392" cy="42901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D1370192-3108-C811-1B76-39B0E0A01B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2181" y="3926566"/>
            <a:ext cx="1192109" cy="4540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F9564C-A1F4-F06B-59AB-3B3C06D1118A}"/>
              </a:ext>
            </a:extLst>
          </p:cNvPr>
          <p:cNvSpPr txBox="1"/>
          <p:nvPr/>
        </p:nvSpPr>
        <p:spPr>
          <a:xfrm>
            <a:off x="118634" y="228600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Data Sources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75900F-A767-BF26-03AA-99FDD531AD5C}"/>
              </a:ext>
            </a:extLst>
          </p:cNvPr>
          <p:cNvSpPr txBox="1"/>
          <p:nvPr/>
        </p:nvSpPr>
        <p:spPr>
          <a:xfrm>
            <a:off x="118635" y="4581125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429698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57041-BEB6-3EA9-0440-CB05F4700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4165580" cy="1400530"/>
          </a:xfrm>
        </p:spPr>
        <p:txBody>
          <a:bodyPr>
            <a:normAutofit/>
          </a:bodyPr>
          <a:lstStyle/>
          <a:p>
            <a:r>
              <a:rPr lang="en-US"/>
              <a:t>Data Story</a:t>
            </a:r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7DAA46B9-B7E8-4487-B28E-C63A6EB7A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7191 h 6985200"/>
              <a:gd name="connsiteX6" fmla="*/ 1 w 6858001"/>
              <a:gd name="connsiteY6" fmla="*/ 887191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7191"/>
                </a:lnTo>
                <a:lnTo>
                  <a:pt x="1" y="887191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8" name="Freeform 23">
            <a:extLst>
              <a:ext uri="{FF2B5EF4-FFF2-40B4-BE49-F238E27FC236}">
                <a16:creationId xmlns:a16="http://schemas.microsoft.com/office/drawing/2014/main" id="{C866818C-1E5F-475A-B310-3C06B555F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aph with a line&#10;&#10;Description automatically generated">
            <a:extLst>
              <a:ext uri="{FF2B5EF4-FFF2-40B4-BE49-F238E27FC236}">
                <a16:creationId xmlns:a16="http://schemas.microsoft.com/office/drawing/2014/main" id="{D4B3F29D-AA1B-1ACC-DF3C-C0C7E928EF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1517" y="647699"/>
            <a:ext cx="4435256" cy="2683330"/>
          </a:xfrm>
          <a:prstGeom prst="rect">
            <a:avLst/>
          </a:prstGeom>
          <a:effectLst/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D12AFDE8-E1ED-4A49-B8B3-4953F4B8A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Content Placeholder 8">
            <a:extLst>
              <a:ext uri="{FF2B5EF4-FFF2-40B4-BE49-F238E27FC236}">
                <a16:creationId xmlns:a16="http://schemas.microsoft.com/office/drawing/2014/main" id="{8A4A1420-0315-5674-E3F4-F53FF26BB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3" y="2052918"/>
            <a:ext cx="4165146" cy="41954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>
                <a:latin typeface="Arial"/>
                <a:cs typeface="Arial"/>
              </a:rPr>
              <a:t>K-Means Clustering Analysis</a:t>
            </a:r>
            <a:endParaRPr lang="en-US"/>
          </a:p>
          <a:p>
            <a:pPr>
              <a:buClr>
                <a:srgbClr val="F7F7F7"/>
              </a:buClr>
            </a:pPr>
            <a:endParaRPr lang="en-US" b="1">
              <a:latin typeface="Arial"/>
              <a:cs typeface="Arial"/>
            </a:endParaRPr>
          </a:p>
          <a:p>
            <a:r>
              <a:rPr lang="en-US" b="1">
                <a:latin typeface="Arial"/>
                <a:cs typeface="Arial"/>
              </a:rPr>
              <a:t>Model Definition</a:t>
            </a:r>
            <a:endParaRPr lang="en-US">
              <a:latin typeface="Arial"/>
              <a:cs typeface="Arial"/>
            </a:endParaRPr>
          </a:p>
          <a:p>
            <a:pPr>
              <a:buClr>
                <a:srgbClr val="F7F7F7"/>
              </a:buClr>
            </a:pPr>
            <a:endParaRPr lang="en-US" b="1">
              <a:latin typeface="Arial"/>
              <a:cs typeface="Arial"/>
            </a:endParaRPr>
          </a:p>
          <a:p>
            <a:r>
              <a:rPr lang="en-US" b="1">
                <a:latin typeface="Arial"/>
                <a:cs typeface="Arial"/>
              </a:rPr>
              <a:t>Prediction</a:t>
            </a:r>
            <a:endParaRPr lang="en-US"/>
          </a:p>
          <a:p>
            <a:pPr>
              <a:buClr>
                <a:srgbClr val="F7F7F7"/>
              </a:buClr>
            </a:pPr>
            <a:endParaRPr lang="en-US" b="1">
              <a:latin typeface="Arial"/>
              <a:cs typeface="Arial"/>
            </a:endParaRPr>
          </a:p>
          <a:p>
            <a:r>
              <a:rPr lang="en-US" b="1">
                <a:latin typeface="Arial"/>
                <a:cs typeface="Arial"/>
              </a:rPr>
              <a:t>Elbow Curve Visualization</a:t>
            </a:r>
            <a:endParaRPr lang="en-US"/>
          </a:p>
          <a:p>
            <a:pPr>
              <a:buClr>
                <a:srgbClr val="F7F7F7"/>
              </a:buClr>
            </a:pPr>
            <a:endParaRPr lang="en-US" b="1">
              <a:latin typeface="Arial"/>
              <a:cs typeface="Arial"/>
            </a:endParaRPr>
          </a:p>
          <a:p>
            <a:r>
              <a:rPr lang="en-US" b="1">
                <a:latin typeface="Arial"/>
                <a:cs typeface="Arial"/>
              </a:rPr>
              <a:t>Geographical Clustering Plot</a:t>
            </a:r>
            <a:endParaRPr lang="en-US"/>
          </a:p>
          <a:p>
            <a:pPr marL="457200" lvl="1" indent="0">
              <a:buClr>
                <a:srgbClr val="F7F7F7"/>
              </a:buClr>
              <a:buNone/>
            </a:pPr>
            <a:endParaRPr lang="en-US">
              <a:latin typeface="Arial"/>
              <a:cs typeface="Arial"/>
            </a:endParaRPr>
          </a:p>
        </p:txBody>
      </p:sp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84C9E94B-613F-F672-5E23-42829AA3904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6618" r="-885" b="458"/>
          <a:stretch/>
        </p:blipFill>
        <p:spPr>
          <a:xfrm>
            <a:off x="6889055" y="3709736"/>
            <a:ext cx="3894336" cy="252886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805431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844EE02A-F0F8-4A23-B21D-CF2066B65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9F13062-7BB6-4A97-B661-CDE2EDEA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44F3197D-248B-46C5-B6EE-003F4E0C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FFC3E649-106F-4B41-9FF5-327536E4C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9F6731C-42C0-45DB-9F9A-B831CBEC5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40549E2-C5A5-4ED5-80AB-070FEBDF5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49E923-D3D2-C6DC-D4C0-5B7C44119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66" y="197572"/>
            <a:ext cx="5808841" cy="7424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Data Story</a:t>
            </a:r>
          </a:p>
        </p:txBody>
      </p:sp>
      <p:pic>
        <p:nvPicPr>
          <p:cNvPr id="3" name="Picture 2" descr="A graph of a number of accidents&#10;&#10;Description automatically generated">
            <a:extLst>
              <a:ext uri="{FF2B5EF4-FFF2-40B4-BE49-F238E27FC236}">
                <a16:creationId xmlns:a16="http://schemas.microsoft.com/office/drawing/2014/main" id="{B62AD8A2-F9BA-9069-0175-845EFC3F21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7860" y="3826427"/>
            <a:ext cx="4303297" cy="29649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 descr="A graph of accident statistics&#10;&#10;Description automatically generated">
            <a:extLst>
              <a:ext uri="{FF2B5EF4-FFF2-40B4-BE49-F238E27FC236}">
                <a16:creationId xmlns:a16="http://schemas.microsoft.com/office/drawing/2014/main" id="{07C366C0-2044-FF03-807A-8C0B76A1CD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4012" y="710251"/>
            <a:ext cx="5908925" cy="29644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04E0C0-D705-AC21-DA4F-0D6464B017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60979" y="3835552"/>
            <a:ext cx="3890413" cy="295126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0678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0A84B79-42A7-4AD9-A72A-3A358014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6" name="Freeform 7">
            <a:extLst>
              <a:ext uri="{FF2B5EF4-FFF2-40B4-BE49-F238E27FC236}">
                <a16:creationId xmlns:a16="http://schemas.microsoft.com/office/drawing/2014/main" id="{05D1028C-0ECA-4950-9153-E1DB1EF54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6873D7-EEC4-7DF8-F229-70AE6AD4B9D3}"/>
              </a:ext>
            </a:extLst>
          </p:cNvPr>
          <p:cNvSpPr txBox="1"/>
          <p:nvPr/>
        </p:nvSpPr>
        <p:spPr>
          <a:xfrm>
            <a:off x="489298" y="330573"/>
            <a:ext cx="5114093" cy="61357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sz="4200">
                <a:latin typeface="+mj-lt"/>
                <a:ea typeface="+mj-ea"/>
                <a:cs typeface="+mj-cs"/>
              </a:rPr>
              <a:t>Data Story</a:t>
            </a:r>
            <a:endParaRPr lang="en-US" sz="4200">
              <a:ea typeface="+mj-ea"/>
              <a:cs typeface="+mj-cs"/>
            </a:endParaRPr>
          </a:p>
        </p:txBody>
      </p:sp>
      <p:pic>
        <p:nvPicPr>
          <p:cNvPr id="3" name="Picture 2" descr="A graph with blue lines&#10;&#10;Description automatically generated">
            <a:extLst>
              <a:ext uri="{FF2B5EF4-FFF2-40B4-BE49-F238E27FC236}">
                <a16:creationId xmlns:a16="http://schemas.microsoft.com/office/drawing/2014/main" id="{5B52A062-FD7B-6B05-99E8-4A18C84E6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5973" y="1063364"/>
            <a:ext cx="5327190" cy="2834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0565A0C-BC59-0B8B-5240-D4CECC3213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36739" y="1061673"/>
            <a:ext cx="5621927" cy="28451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Content Placeholder 3" descr="A graph showing the weather conditions for accident&#10;&#10;Description automatically generated">
            <a:extLst>
              <a:ext uri="{FF2B5EF4-FFF2-40B4-BE49-F238E27FC236}">
                <a16:creationId xmlns:a16="http://schemas.microsoft.com/office/drawing/2014/main" id="{3D9C82AD-7466-08C0-4113-0FBB856F90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6503" y="4085358"/>
            <a:ext cx="5204982" cy="25899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0096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C004C91-9324-4E94-BC28-856AE162D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5B562CD4-39C5-44ED-BD68-B789B305E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03EF6C-763A-88DA-9BF0-C085B107C092}"/>
              </a:ext>
            </a:extLst>
          </p:cNvPr>
          <p:cNvSpPr txBox="1"/>
          <p:nvPr/>
        </p:nvSpPr>
        <p:spPr>
          <a:xfrm>
            <a:off x="646111" y="452718"/>
            <a:ext cx="9404723" cy="118071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 Story</a:t>
            </a:r>
          </a:p>
        </p:txBody>
      </p:sp>
      <p:pic>
        <p:nvPicPr>
          <p:cNvPr id="8" name="Picture 7" descr="A graph of a number of accidents&#10;&#10;Description automatically generated">
            <a:extLst>
              <a:ext uri="{FF2B5EF4-FFF2-40B4-BE49-F238E27FC236}">
                <a16:creationId xmlns:a16="http://schemas.microsoft.com/office/drawing/2014/main" id="{1EABF9CD-3820-C080-19F8-8F296180F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957" y="2169599"/>
            <a:ext cx="5146142" cy="38706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Content Placeholder 6" descr="A graph of a number of accidents&#10;&#10;Description automatically generated">
            <a:extLst>
              <a:ext uri="{FF2B5EF4-FFF2-40B4-BE49-F238E27FC236}">
                <a16:creationId xmlns:a16="http://schemas.microsoft.com/office/drawing/2014/main" id="{981370B7-C930-53F1-2645-87509884BB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476" y="2168419"/>
            <a:ext cx="5652944" cy="38957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4513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Application>Microsoft Office PowerPoint</Application>
  <PresentationFormat>Widescreen</PresentationFormat>
  <Slides>13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Ion</vt:lpstr>
      <vt:lpstr>PowerPoint Presentation</vt:lpstr>
      <vt:lpstr>Outline</vt:lpstr>
      <vt:lpstr>Project Roadwise</vt:lpstr>
      <vt:lpstr>Analysis Approach</vt:lpstr>
      <vt:lpstr>Analysis Approach</vt:lpstr>
      <vt:lpstr>Data Story</vt:lpstr>
      <vt:lpstr>Data Story</vt:lpstr>
      <vt:lpstr>PowerPoint Presentation</vt:lpstr>
      <vt:lpstr>PowerPoint Presentation</vt:lpstr>
      <vt:lpstr>Los Angeles's Traffic Collision Map </vt:lpstr>
      <vt:lpstr>Findings</vt:lpstr>
      <vt:lpstr>The Future of Roadwise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duygu Ozsoy</dc:creator>
  <cp:revision>4</cp:revision>
  <dcterms:created xsi:type="dcterms:W3CDTF">2024-08-08T23:11:56Z</dcterms:created>
  <dcterms:modified xsi:type="dcterms:W3CDTF">2024-08-14T02:22:15Z</dcterms:modified>
</cp:coreProperties>
</file>

<file path=docProps/thumbnail.jpeg>
</file>